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43" r:id="rId3"/>
    <p:sldId id="437" r:id="rId4"/>
    <p:sldId id="438" r:id="rId5"/>
    <p:sldId id="451" r:id="rId6"/>
    <p:sldId id="453" r:id="rId7"/>
    <p:sldId id="457" r:id="rId8"/>
    <p:sldId id="454" r:id="rId9"/>
    <p:sldId id="456" r:id="rId10"/>
    <p:sldId id="458" r:id="rId11"/>
    <p:sldId id="439" r:id="rId12"/>
    <p:sldId id="403" r:id="rId13"/>
    <p:sldId id="442" r:id="rId14"/>
  </p:sldIdLst>
  <p:sldSz cx="12192000" cy="6858000" type="screen4x3"/>
  <p:notesSz cx="6858000" cy="9144000"/>
  <p:embeddedFontLst>
    <p:embeddedFont>
      <p:font typeface="黑体" panose="02010609060101010101" charset="-122"/>
      <p:regular r:id="rId18"/>
    </p:embeddedFont>
    <p:embeddedFont>
      <p:font typeface="汉仪铁线黑-65简" panose="02010600030101010101" pitchFamily="18" charset="-122"/>
      <p:regular r:id="rId19"/>
    </p:embeddedFont>
    <p:embeddedFont>
      <p:font typeface="仿宋" panose="02010609060101010101" charset="-122"/>
      <p:regular r:id="rId20"/>
    </p:embeddedFont>
    <p:embeddedFont>
      <p:font typeface="汉仪中黑S" panose="02010600030101010101" pitchFamily="18" charset="-122"/>
      <p:regular r:id="rId21"/>
    </p:embeddedFont>
    <p:embeddedFont>
      <p:font typeface="微软雅黑" panose="020B0503020204020204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F8F"/>
    <a:srgbClr val="C0BFD0"/>
    <a:srgbClr val="85A3B3"/>
    <a:srgbClr val="6D9093"/>
    <a:srgbClr val="457EAE"/>
    <a:srgbClr val="C9C1D1"/>
    <a:srgbClr val="49748C"/>
    <a:srgbClr val="FFFFFF"/>
    <a:srgbClr val="038DA9"/>
    <a:srgbClr val="44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384" y="552"/>
      </p:cViewPr>
      <p:guideLst>
        <p:guide pos="3896"/>
        <p:guide orient="horz" pos="22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7"/>
          <a:stretch>
            <a:fillRect/>
          </a:stretch>
        </p:blipFill>
        <p:spPr>
          <a:xfrm>
            <a:off x="0" y="-1"/>
            <a:ext cx="12192000" cy="6875363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133064" y="295249"/>
            <a:ext cx="37083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u="none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项目概述</a:t>
            </a:r>
            <a:endParaRPr kumimoji="1" lang="zh-CN" altLang="en-US" sz="2800" u="none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2704802" y="531058"/>
            <a:ext cx="3143247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Helvetica Light" charset="0"/>
                <a:sym typeface="Arial" panose="020B0604020202020204" pitchFamily="34" charset="0"/>
              </a:rPr>
              <a:t>Summary of item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Helvetica Light" charset="0"/>
              <a:sym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232806" y="751116"/>
            <a:ext cx="27690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7"/>
          <a:stretch>
            <a:fillRect/>
          </a:stretch>
        </p:blipFill>
        <p:spPr>
          <a:xfrm>
            <a:off x="0" y="-1"/>
            <a:ext cx="12192000" cy="6875363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133064" y="295249"/>
            <a:ext cx="37083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u="none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代码展示</a:t>
            </a:r>
            <a:endParaRPr kumimoji="1" lang="zh-CN" altLang="en-US" sz="2800" u="none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2704802" y="531058"/>
            <a:ext cx="3143247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Helvetica Light" charset="0"/>
                <a:sym typeface="Arial" panose="020B0604020202020204" pitchFamily="34" charset="0"/>
              </a:rPr>
              <a:t>Results show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Helvetica Light" charset="0"/>
              <a:sym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232806" y="751116"/>
            <a:ext cx="24463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7"/>
          <a:stretch>
            <a:fillRect/>
          </a:stretch>
        </p:blipFill>
        <p:spPr>
          <a:xfrm>
            <a:off x="0" y="-1"/>
            <a:ext cx="12192000" cy="6875363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133064" y="295249"/>
            <a:ext cx="37083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u="none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经验总结</a:t>
            </a:r>
            <a:endParaRPr kumimoji="1" lang="zh-CN" altLang="en-US" sz="2800" u="none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2704802" y="531058"/>
            <a:ext cx="3143247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Helvetica Light" charset="0"/>
                <a:sym typeface="Arial" panose="020B0604020202020204" pitchFamily="34" charset="0"/>
              </a:rPr>
              <a:t>summary of experience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Helvetica Light" charset="0"/>
              <a:sym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232806" y="751116"/>
            <a:ext cx="31993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27"/>
          <a:stretch>
            <a:fillRect/>
          </a:stretch>
        </p:blipFill>
        <p:spPr>
          <a:xfrm>
            <a:off x="0" y="-1"/>
            <a:ext cx="12192000" cy="6875363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133064" y="295249"/>
            <a:ext cx="37083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u="none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工作计划</a:t>
            </a:r>
            <a:endParaRPr kumimoji="1" lang="zh-CN" altLang="en-US" sz="2800" u="none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>
            <a:off x="2704802" y="531058"/>
            <a:ext cx="3143247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Helvetica Light" charset="0"/>
                <a:sym typeface="Arial" panose="020B0604020202020204" pitchFamily="34" charset="0"/>
              </a:rPr>
              <a:t>The work plan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Helvetica Light" charset="0"/>
              <a:sym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232806" y="751116"/>
            <a:ext cx="25646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16F2-3119-4765-9556-3A22230C3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5FD7-1817-476D-B2BC-83BEBC42F1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C3974-DABA-448A-869B-865DDCA6E6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F553-6A72-4FE5-9462-C3C4BE613C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9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形 7"/>
          <p:cNvSpPr/>
          <p:nvPr>
            <p:custDataLst>
              <p:tags r:id="rId2"/>
            </p:custDataLst>
          </p:nvPr>
        </p:nvSpPr>
        <p:spPr>
          <a:xfrm>
            <a:off x="1637143" y="2064094"/>
            <a:ext cx="90982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zh-CN" altLang="en-US" sz="5400" b="1" kern="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基于神经网络进行的股票预测</a:t>
            </a:r>
            <a:endParaRPr lang="zh-CN" altLang="en-US" sz="5400" b="1" kern="0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框 10"/>
          <p:cNvSpPr txBox="1"/>
          <p:nvPr>
            <p:custDataLst>
              <p:tags r:id="rId3"/>
            </p:custDataLst>
          </p:nvPr>
        </p:nvSpPr>
        <p:spPr>
          <a:xfrm>
            <a:off x="5104248" y="3523186"/>
            <a:ext cx="19840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3765"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小组成员：</a:t>
            </a:r>
            <a:endParaRPr lang="zh-CN" altLang="en-US" sz="24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algn="ctr" defTabSz="913765">
              <a:defRPr/>
            </a:pPr>
            <a:r>
              <a:rPr lang="zh-CN" altLang="en-US" sz="2000" u="sng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胡存浩</a:t>
            </a:r>
            <a:endParaRPr lang="zh-CN" altLang="en-US" sz="2000" u="sng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algn="ctr" defTabSz="913765">
              <a:defRPr/>
            </a:pPr>
            <a:r>
              <a:rPr lang="zh-CN" altLang="en-US" sz="2000" u="sng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胡至祎</a:t>
            </a:r>
            <a:endParaRPr lang="zh-CN" altLang="en-US" sz="2000" u="sng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algn="ctr" defTabSz="913765">
              <a:defRPr/>
            </a:pPr>
            <a:r>
              <a:rPr lang="zh-CN" altLang="en-US" sz="2000" u="sng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梅畅</a:t>
            </a:r>
            <a:endParaRPr lang="zh-CN" altLang="en-US" sz="2000" u="sng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algn="ctr" defTabSz="913765">
              <a:defRPr/>
            </a:pPr>
            <a:r>
              <a:rPr lang="zh-CN" altLang="en-US" sz="2000" u="sng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董佳鑫</a:t>
            </a:r>
            <a:endParaRPr lang="zh-CN" altLang="en-US" sz="2000" u="sng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70"/>
          <a:stretch>
            <a:fillRect/>
          </a:stretch>
        </p:blipFill>
        <p:spPr>
          <a:xfrm>
            <a:off x="0" y="-21771"/>
            <a:ext cx="12192000" cy="687977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16687" y="2313360"/>
            <a:ext cx="6677908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913765">
              <a:defRPr sz="7700" kern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晓波花月圆简" pitchFamily="18" charset="-122"/>
                <a:ea typeface="汉仪晓波花月圆简" pitchFamily="18" charset="-122"/>
              </a:defRPr>
            </a:lvl1pPr>
          </a:lstStyle>
          <a:p>
            <a:pPr algn="dist"/>
            <a:r>
              <a:rPr lang="zh-CN" altLang="en-US" sz="96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代码展示</a:t>
            </a:r>
            <a:endParaRPr lang="zh-CN" altLang="en-US" sz="96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857783" y="4157054"/>
            <a:ext cx="658573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bg1"/>
              </a:solidFill>
              <a:latin typeface="汉仪中黑S" panose="02010600030101010101" pitchFamily="18" charset="-122"/>
              <a:ea typeface="汉仪中黑S" panose="02010600030101010101" pitchFamily="18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7807" y="1295907"/>
            <a:ext cx="450764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 defTabSz="913765">
              <a:defRPr sz="7700" kern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晓波花月圆简" pitchFamily="18" charset="-122"/>
                <a:ea typeface="汉仪晓波花月圆简" pitchFamily="18" charset="-122"/>
              </a:defRPr>
            </a:lvl1pPr>
          </a:lstStyle>
          <a:p>
            <a:r>
              <a:rPr lang="en-US" altLang="zh-CN" sz="3200" dirty="0">
                <a:ln>
                  <a:noFill/>
                </a:ln>
                <a:solidFill>
                  <a:schemeClr val="bg1"/>
                </a:solidFill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2</a:t>
            </a:r>
            <a:endParaRPr lang="zh-CN" altLang="en-US" sz="3200" dirty="0">
              <a:ln>
                <a:noFill/>
              </a:ln>
              <a:solidFill>
                <a:schemeClr val="bg1"/>
              </a:solidFill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968647" y="4163699"/>
            <a:ext cx="637166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960185" y="1498593"/>
            <a:ext cx="1689157" cy="28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汉仪中黑S" panose="02010600030101010101" pitchFamily="18" charset="-122"/>
                <a:ea typeface="汉仪中黑S" panose="02010600030101010101" pitchFamily="18" charset="-122"/>
                <a:cs typeface="Helvetica Light" charset="0"/>
                <a:sym typeface="Arial" panose="020B0604020202020204" pitchFamily="34" charset="0"/>
              </a:rPr>
              <a:t>PART TWO</a:t>
            </a:r>
            <a:endParaRPr lang="en-US" altLang="zh-CN" sz="1600" dirty="0">
              <a:solidFill>
                <a:schemeClr val="bg1"/>
              </a:solidFill>
              <a:latin typeface="汉仪中黑S" panose="02010600030101010101" pitchFamily="18" charset="-122"/>
              <a:ea typeface="汉仪中黑S" panose="02010600030101010101" pitchFamily="18" charset="-122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336768" y="1463292"/>
            <a:ext cx="4610066" cy="31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bg1"/>
                </a:solidFill>
                <a:latin typeface="汉仪中黑S" panose="02010600030101010101" pitchFamily="18" charset="-122"/>
                <a:ea typeface="汉仪中黑S" panose="02010600030101010101" pitchFamily="18" charset="-122"/>
                <a:cs typeface="Helvetica Light" charset="0"/>
                <a:sym typeface="Arial" panose="020B0604020202020204" pitchFamily="34" charset="0"/>
              </a:rPr>
              <a:t>Results show</a:t>
            </a:r>
            <a:endParaRPr lang="en-US" altLang="zh-CN" dirty="0">
              <a:solidFill>
                <a:schemeClr val="bg1"/>
              </a:solidFill>
              <a:latin typeface="汉仪中黑S" panose="02010600030101010101" pitchFamily="18" charset="-122"/>
              <a:ea typeface="汉仪中黑S" panose="02010600030101010101" pitchFamily="18" charset="-122"/>
              <a:cs typeface="Helvetica Light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9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形 7"/>
          <p:cNvSpPr/>
          <p:nvPr>
            <p:custDataLst>
              <p:tags r:id="rId2"/>
            </p:custDataLst>
          </p:nvPr>
        </p:nvSpPr>
        <p:spPr>
          <a:xfrm>
            <a:off x="2967858" y="1948595"/>
            <a:ext cx="6255238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en-US" altLang="zh-CN" sz="11000" b="1" kern="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THANKS</a:t>
            </a:r>
            <a:endParaRPr lang="zh-CN" altLang="en-US" sz="11000" b="1" kern="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106063" y="4143287"/>
            <a:ext cx="597960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特别感谢项目实行过程中给予指导的郑老师、谢筱涵学姐和薛凤鸣学长</a:t>
            </a:r>
            <a:endParaRPr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0"/>
          <a:stretch>
            <a:fillRect/>
          </a:stretch>
        </p:blipFill>
        <p:spPr>
          <a:xfrm>
            <a:off x="0" y="-10886"/>
            <a:ext cx="12192000" cy="6868886"/>
          </a:xfrm>
          <a:prstGeom prst="rect">
            <a:avLst/>
          </a:prstGeom>
        </p:spPr>
      </p:pic>
      <p:sp>
        <p:nvSpPr>
          <p:cNvPr id="5" name="形 8"/>
          <p:cNvSpPr/>
          <p:nvPr>
            <p:custDataLst>
              <p:tags r:id="rId2"/>
            </p:custDataLst>
          </p:nvPr>
        </p:nvSpPr>
        <p:spPr>
          <a:xfrm rot="5400000">
            <a:off x="1578034" y="2314852"/>
            <a:ext cx="17969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3765"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CONTENTS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39598" y="1494855"/>
            <a:ext cx="1085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kern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01</a:t>
            </a:r>
            <a:endParaRPr lang="zh-CN" altLang="en-US" sz="5400" b="1" kern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39598" y="3661661"/>
            <a:ext cx="1085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kern="2000">
                <a:solidFill>
                  <a:schemeClr val="tx2"/>
                </a:solidFill>
                <a:latin typeface="Helvetica" pitchFamily="34" charset="0"/>
              </a:defRPr>
            </a:lvl1pPr>
          </a:lstStyle>
          <a:p>
            <a:r>
              <a:rPr lang="en-US" altLang="zh-CN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02322" y="1476776"/>
            <a:ext cx="310808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项目概述</a:t>
            </a:r>
            <a:endParaRPr kumimoji="1" lang="zh-CN" altLang="en-US" sz="5400" b="1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130278" y="2268910"/>
            <a:ext cx="3143247" cy="20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 dirty="0">
                <a:solidFill>
                  <a:schemeClr val="bg1"/>
                </a:solidFill>
                <a:latin typeface="+mn-ea"/>
                <a:ea typeface="+mn-ea"/>
                <a:cs typeface="Helvetica Light" charset="0"/>
                <a:sym typeface="Arial" panose="020B0604020202020204" pitchFamily="34" charset="0"/>
              </a:rPr>
              <a:t>Summary of item</a:t>
            </a:r>
            <a:endParaRPr lang="en-US" altLang="zh-CN" sz="1100" dirty="0">
              <a:solidFill>
                <a:schemeClr val="bg1"/>
              </a:solidFill>
              <a:latin typeface="+mn-ea"/>
              <a:ea typeface="+mn-ea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22898" y="3651771"/>
            <a:ext cx="310808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b="1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  <a:cs typeface="Helvetica Light" charset="0"/>
              </a:rPr>
              <a:t>代码展示</a:t>
            </a:r>
            <a:endParaRPr kumimoji="1" lang="zh-CN" altLang="en-US" sz="5400" b="1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8100000" algn="tr" rotWithShape="0">
                  <a:prstClr val="black">
                    <a:alpha val="40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  <a:cs typeface="Helvetica Light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251033" y="4435051"/>
            <a:ext cx="3143247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100" dirty="0">
                <a:solidFill>
                  <a:schemeClr val="bg1"/>
                </a:solidFill>
                <a:latin typeface="+mn-ea"/>
                <a:ea typeface="+mn-ea"/>
                <a:cs typeface="Helvetica Light" charset="0"/>
                <a:sym typeface="Arial" panose="020B0604020202020204" pitchFamily="34" charset="0"/>
              </a:rPr>
              <a:t>Results show</a:t>
            </a:r>
            <a:endParaRPr lang="en-US" altLang="zh-CN" sz="1100" dirty="0">
              <a:solidFill>
                <a:schemeClr val="bg1"/>
              </a:solidFill>
              <a:latin typeface="+mn-ea"/>
              <a:ea typeface="+mn-ea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27" name="形 7"/>
          <p:cNvSpPr/>
          <p:nvPr>
            <p:custDataLst>
              <p:tags r:id="rId3"/>
            </p:custDataLst>
          </p:nvPr>
        </p:nvSpPr>
        <p:spPr>
          <a:xfrm>
            <a:off x="1368555" y="948059"/>
            <a:ext cx="9866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zh-CN" altLang="en-US" sz="7200" b="1" kern="0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目</a:t>
            </a:r>
            <a:endParaRPr lang="en-US" altLang="zh-CN" sz="7200" b="1" kern="0" dirty="0" smtClean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  <a:p>
            <a:pPr defTabSz="913765">
              <a:defRPr/>
            </a:pPr>
            <a:r>
              <a:rPr lang="zh-CN" altLang="en-US" sz="7200" b="1" kern="0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铁线黑-65简" panose="02010600030101010101" pitchFamily="18" charset="-122"/>
                <a:ea typeface="汉仪铁线黑-65简" panose="02010600030101010101" pitchFamily="18" charset="-122"/>
              </a:rPr>
              <a:t>录</a:t>
            </a:r>
            <a:endParaRPr lang="zh-CN" altLang="en-US" sz="7200" b="1" kern="0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汉仪铁线黑-65简" panose="02010600030101010101" pitchFamily="18" charset="-122"/>
              <a:ea typeface="汉仪铁线黑-65简" panose="0201060003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70"/>
          <a:stretch>
            <a:fillRect/>
          </a:stretch>
        </p:blipFill>
        <p:spPr>
          <a:xfrm>
            <a:off x="0" y="-21771"/>
            <a:ext cx="12192000" cy="687977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16687" y="2313360"/>
            <a:ext cx="6677908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913765">
              <a:defRPr sz="7700" kern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晓波花月圆简" pitchFamily="18" charset="-122"/>
                <a:ea typeface="汉仪晓波花月圆简" pitchFamily="18" charset="-122"/>
              </a:defRPr>
            </a:lvl1pPr>
          </a:lstStyle>
          <a:p>
            <a:pPr algn="dist"/>
            <a:r>
              <a:rPr lang="zh-CN" altLang="en-US" sz="960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项目概述</a:t>
            </a:r>
            <a:endParaRPr lang="zh-CN" altLang="en-US" sz="96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80149" y="1295907"/>
            <a:ext cx="386080" cy="5835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 defTabSz="913765">
              <a:defRPr sz="7700" kern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汉仪晓波花月圆简" pitchFamily="18" charset="-122"/>
                <a:ea typeface="汉仪晓波花月圆简" pitchFamily="18" charset="-122"/>
              </a:defRPr>
            </a:lvl1pPr>
          </a:lstStyle>
          <a:p>
            <a:r>
              <a:rPr lang="en-US" altLang="zh-CN" sz="3200" dirty="0" smtClean="0">
                <a:ln>
                  <a:noFill/>
                </a:ln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zh-CN" altLang="en-US" sz="3200" dirty="0">
              <a:ln>
                <a:noFill/>
              </a:ln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968647" y="4163699"/>
            <a:ext cx="637166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960185" y="1498593"/>
            <a:ext cx="1689157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Helvetica Light" charset="0"/>
                <a:sym typeface="Arial" panose="020B0604020202020204" pitchFamily="34" charset="0"/>
              </a:rPr>
              <a:t>PART ONE </a:t>
            </a:r>
            <a:endParaRPr lang="en-US" altLang="zh-CN" sz="16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Helvetica Light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926934" y="1287898"/>
            <a:ext cx="1364570" cy="4784381"/>
          </a:xfrm>
          <a:prstGeom prst="rect">
            <a:avLst/>
          </a:prstGeom>
          <a:solidFill>
            <a:srgbClr val="2D5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04080" y="1045210"/>
            <a:ext cx="56019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工作内容回顾</a:t>
            </a:r>
            <a:endParaRPr lang="zh-CN" altLang="en-US" sz="540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34205" y="2149475"/>
            <a:ext cx="587184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使用</a:t>
            </a:r>
            <a:r>
              <a:rPr lang="en-US" altLang="zh-CN" sz="2400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akshare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这个模块获取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2018.7.1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之前的数据用于建立模型，但是</a:t>
            </a:r>
            <a:r>
              <a:rPr lang="en-US" altLang="zh-CN" sz="2400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akshare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获得的数据是该支股票上市以来至今的数据，而我们预测股票数据的范围是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2018.7.1-2020.7.1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，因此，我们使用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drop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函数和添加索引的方法获得了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1999-2017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年的股票数据，使用</a:t>
            </a:r>
            <a:r>
              <a:rPr lang="en-US" altLang="zh-CN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print()</a:t>
            </a:r>
            <a:r>
              <a:rPr lang="zh-CN" altLang="en-US" sz="24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函数将数据输出，可以看到，我们得到的数据在时间上是符合建模要求的。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 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19538" y="1287590"/>
            <a:ext cx="78048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</a:t>
            </a:r>
            <a:endParaRPr lang="zh-CN" altLang="en-US" sz="6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19245" y="2178816"/>
            <a:ext cx="1561904" cy="280547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926934" y="1287898"/>
            <a:ext cx="1364570" cy="4784381"/>
          </a:xfrm>
          <a:prstGeom prst="rect">
            <a:avLst/>
          </a:prstGeom>
          <a:solidFill>
            <a:srgbClr val="2D5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04080" y="1045210"/>
            <a:ext cx="56019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工作内容回顾</a:t>
            </a:r>
            <a:endParaRPr lang="zh-CN" altLang="en-US" sz="540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34205" y="2149475"/>
            <a:ext cx="5871845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接下来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，我们使用已经完成定义</a:t>
            </a:r>
            <a:r>
              <a:rPr lang="en-US" altLang="zh-CN" sz="2000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build_model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()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函数建立一个基于神经网络的模型，</a:t>
            </a:r>
            <a:r>
              <a:rPr lang="en-US" altLang="zh-CN" sz="2000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build_model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()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函数是一个用于预测未来股票数据的函数，建立好模型后，我们开始对模型进行训练。数据从输入开始，通过定义好的函数，依次进行各节点定义的运算，一直运算到输出。用已有的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1999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年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-2017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年的数据，通过不断的优化确定模型（函数）的参数，参数确定后的模型（函数）得到训练的结果。得到模型后，我们使用</a:t>
            </a:r>
            <a:r>
              <a:rPr lang="en-US" altLang="zh-CN" sz="2000" dirty="0" err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numpy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对模型进行检验。模型建立完成后，我们使用该模型进行股票数据的预测，得到的结果储存在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model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之中，便于以后进行调用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 。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19538" y="1287590"/>
            <a:ext cx="78048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</a:t>
            </a:r>
            <a:endParaRPr lang="zh-CN" altLang="en-US" sz="6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19245" y="2178816"/>
            <a:ext cx="1561904" cy="280547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7"/>
          <p:cNvSpPr txBox="1"/>
          <p:nvPr/>
        </p:nvSpPr>
        <p:spPr>
          <a:xfrm>
            <a:off x="3887888" y="1140475"/>
            <a:ext cx="4296410" cy="459105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akshare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获取的原数据展示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TextBox 27"/>
          <p:cNvSpPr txBox="1"/>
          <p:nvPr/>
        </p:nvSpPr>
        <p:spPr>
          <a:xfrm>
            <a:off x="3849153" y="3885784"/>
            <a:ext cx="4448810" cy="459105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截取后用于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建立模型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的数据展示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33" y="4550507"/>
            <a:ext cx="6082050" cy="1955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33" y="1601998"/>
            <a:ext cx="6082050" cy="1928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7651" y="1654428"/>
            <a:ext cx="6525085" cy="377483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946086" y="5205100"/>
            <a:ext cx="570110" cy="570110"/>
          </a:xfrm>
          <a:prstGeom prst="rect">
            <a:avLst/>
          </a:prstGeom>
          <a:solidFill>
            <a:srgbClr val="C0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3" name="图片 52" descr="C:\Users\18971\Desktop\PPT\捕获.PNG捕获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11860" y="2593340"/>
            <a:ext cx="6237605" cy="241617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58" name="矩形 57"/>
          <p:cNvSpPr/>
          <p:nvPr/>
        </p:nvSpPr>
        <p:spPr>
          <a:xfrm>
            <a:off x="7550633" y="1654360"/>
            <a:ext cx="3661652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策略程序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550633" y="2535688"/>
            <a:ext cx="3943028" cy="1060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按照股市经验，当预测出未来一天收盘价超过20日均线时，则买入1000股，当预测出未来一天收盘价跌破20日均线时，则卖出1000股。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6"/>
          <p:cNvSpPr txBox="1"/>
          <p:nvPr/>
        </p:nvSpPr>
        <p:spPr>
          <a:xfrm>
            <a:off x="243841" y="3227476"/>
            <a:ext cx="5219168" cy="7359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运行程序后，在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1000000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的初始资金的情况下，回测两年收益为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12632.56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43841" y="2766250"/>
            <a:ext cx="2010410" cy="459105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项目数据展示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3425" y="2245995"/>
            <a:ext cx="5906770" cy="269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926934" y="1287898"/>
            <a:ext cx="1364570" cy="4784381"/>
          </a:xfrm>
          <a:prstGeom prst="rect">
            <a:avLst/>
          </a:prstGeom>
          <a:solidFill>
            <a:srgbClr val="2D5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04080" y="1045210"/>
            <a:ext cx="56019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工作内容回顾</a:t>
            </a:r>
            <a:endParaRPr lang="zh-CN" altLang="en-US" sz="540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34205" y="2149475"/>
            <a:ext cx="587184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从</a:t>
            </a:r>
            <a:r>
              <a:rPr lang="en-US" altLang="zh-CN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baostock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上获取股票代码为</a:t>
            </a:r>
            <a:r>
              <a:rPr lang="en-US" altLang="zh-CN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sh.600519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的股票的</a:t>
            </a:r>
            <a:r>
              <a:rPr lang="en-US" altLang="zh-CN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2018.7.1-2020.7.1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的交易数据，通过计算部分因子值和因子值与收益之间的相关性系数，由相关性系数进行交易策略的制定与未来收益的确定。其中交易策略为根据</a:t>
            </a:r>
            <a:r>
              <a:rPr lang="en-US" altLang="zh-CN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RSI</a:t>
            </a:r>
            <a:r>
              <a:rPr lang="zh-CN" altLang="en-US" sz="2400" dirty="0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值的变动情况来确定买入卖出动作。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 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19538" y="1287590"/>
            <a:ext cx="78048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B</a:t>
            </a:r>
            <a:endParaRPr lang="en-US" altLang="zh-CN" sz="60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19245" y="2178816"/>
            <a:ext cx="1561904" cy="280547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KSO_WM_UNIT_PLACING_PICTURE_USER_VIEWPORT" val="{&quot;height&quot;:3805,&quot;width&quot;:9823}"/>
</p:tagLst>
</file>

<file path=ppt/tags/tag6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汉仪中黑S"/>
        <a:ea typeface="汉仪中黑S"/>
        <a:cs typeface=""/>
      </a:majorFont>
      <a:minorFont>
        <a:latin typeface="汉仪中黑S"/>
        <a:ea typeface="汉仪中黑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稻壳儿.RIVER原创</Template>
  <TotalTime>0</TotalTime>
  <Words>907</Words>
  <Application>WPS 演示</Application>
  <PresentationFormat>宽屏</PresentationFormat>
  <Paragraphs>73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黑体</vt:lpstr>
      <vt:lpstr>Helvetica Light</vt:lpstr>
      <vt:lpstr>Calibri</vt:lpstr>
      <vt:lpstr>汉仪铁线黑-65简</vt:lpstr>
      <vt:lpstr>Helvetica</vt:lpstr>
      <vt:lpstr>汉仪晓波花月圆简</vt:lpstr>
      <vt:lpstr>仿宋</vt:lpstr>
      <vt:lpstr>汉仪中黑S</vt:lpstr>
      <vt:lpstr>微软雅黑</vt:lpstr>
      <vt:lpstr>Arial Unicode MS</vt:lpstr>
      <vt:lpstr>微软雅黑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RIVER</Manager>
  <HyperlinkBase>https://www.docer.com/designer/detail/254494219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Pudge</dc:creator>
  <cp:keywords>稻壳儿RIVER</cp:keywords>
  <dc:description>稻壳儿原创PPT模板,RIVER制作。
https://www.docer.com/designer/detail/254494219</dc:description>
  <dc:subject>PPT原创模板</dc:subject>
  <cp:category>PPT模板</cp:category>
  <cp:lastModifiedBy>Dracula</cp:lastModifiedBy>
  <cp:revision>542</cp:revision>
  <dcterms:created xsi:type="dcterms:W3CDTF">1900-01-01T00:00:00Z</dcterms:created>
  <dcterms:modified xsi:type="dcterms:W3CDTF">2020-08-20T07:25:17Z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